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59" r:id="rId3"/>
    <p:sldId id="269" r:id="rId4"/>
    <p:sldId id="274" r:id="rId5"/>
    <p:sldId id="275" r:id="rId6"/>
    <p:sldId id="273" r:id="rId7"/>
    <p:sldId id="26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A01E5-EC75-483F-891F-98FEDB61FA63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79B68-DB36-49CC-81FD-9BEF9F3FBA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529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786C05-B48B-4657-ABD8-76DEACEFBAA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D3291B6-F551-E64B-891F-C3F96B4AD748}" type="slidenum">
              <a:rPr lang="en-US" sz="1200"/>
              <a:pPr/>
              <a:t>5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3B9D9-7CAA-42E9-BAC8-58A1A2B11F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0A6EC-038D-4B1E-BE50-8BFFB13F6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57528-B935-4145-8AFC-0A33C9A618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37E81-C4AB-4B0E-87AB-3A00D9F6D2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C47DE-4EF1-4166-A4DB-547710ECC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DAA95-26A6-43E3-BFCB-DA80E94A93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F7E80-8F77-449E-B147-F052FC429D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5FAD6-9AED-4017-B1E2-C93D794AAC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5551A-98E5-4FB7-94B8-A36F1AA732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EBE430-CD84-416B-A8A1-926E3A31B7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F89D5-352A-45C0-A122-30A020156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655AD-E10F-4ADD-99A9-799874452A90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8F793E-EE07-462F-A069-AE618A8646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85800" y="17526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1032" name="Picture 8" descr="Ma Coalition log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610225" y="6000750"/>
            <a:ext cx="29527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cid:image011.jpg@01CD1D3C.9E9EC160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cid:image010.jpg@01CD1D3C.9E9EC160" TargetMode="External"/><Relationship Id="rId5" Type="http://schemas.openxmlformats.org/officeDocument/2006/relationships/image" Target="../media/image3.jpeg"/><Relationship Id="rId10" Type="http://schemas.openxmlformats.org/officeDocument/2006/relationships/image" Target="cid:image012.jpg@01CD1D3C.9E9EC160" TargetMode="External"/><Relationship Id="rId4" Type="http://schemas.openxmlformats.org/officeDocument/2006/relationships/image" Target="cid:image009.jpg@01CD1D3C.9E9EC160" TargetMode="Externa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rveymonkey.com/s/June17finalworkshop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103438"/>
            <a:ext cx="8959850" cy="3429000"/>
          </a:xfrm>
        </p:spPr>
        <p:txBody>
          <a:bodyPr/>
          <a:lstStyle/>
          <a:p>
            <a:pPr algn="l">
              <a:defRPr/>
            </a:pPr>
            <a:r>
              <a:rPr lang="en-US" sz="4400" b="1" dirty="0" smtClean="0"/>
              <a:t>	The places </a:t>
            </a:r>
            <a:r>
              <a:rPr lang="en-US" sz="4400" b="1" i="1" dirty="0" smtClean="0"/>
              <a:t>you’ll</a:t>
            </a:r>
            <a:r>
              <a:rPr lang="en-US" sz="4400" b="1" dirty="0" smtClean="0"/>
              <a:t> go…</a:t>
            </a:r>
          </a:p>
          <a:p>
            <a:pPr algn="l">
              <a:defRPr/>
            </a:pPr>
            <a:r>
              <a:rPr lang="en-US" sz="4400" b="1" dirty="0" smtClean="0"/>
              <a:t>		what now?</a:t>
            </a:r>
          </a:p>
          <a:p>
            <a:pPr algn="l">
              <a:defRPr/>
            </a:pPr>
            <a:endParaRPr lang="en-US" sz="4400" b="1" dirty="0" smtClean="0"/>
          </a:p>
          <a:p>
            <a:pPr>
              <a:defRPr/>
            </a:pPr>
            <a:endParaRPr lang="en-US" sz="2400" b="1" dirty="0" smtClean="0"/>
          </a:p>
          <a:p>
            <a:pPr>
              <a:spcBef>
                <a:spcPts val="0"/>
              </a:spcBef>
              <a:defRPr/>
            </a:pPr>
            <a:r>
              <a:rPr lang="en-US" sz="2400" b="1" dirty="0" smtClean="0"/>
              <a:t> </a:t>
            </a:r>
            <a:endParaRPr lang="en-US" sz="2400" b="1" i="1" dirty="0" smtClean="0"/>
          </a:p>
        </p:txBody>
      </p:sp>
      <p:pic>
        <p:nvPicPr>
          <p:cNvPr id="2" name="Picture 2" descr="image014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685800" y="304800"/>
            <a:ext cx="9271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1" descr="cid:image010.jpg@01CD1D3C.9E9EC160"/>
          <p:cNvPicPr>
            <a:picLocks noChangeAspect="1" noChangeArrowheads="1"/>
          </p:cNvPicPr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2362200" y="381000"/>
            <a:ext cx="203676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cid:image011.jpg@01CD1D3C.9E9EC160"/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5486400" y="152400"/>
            <a:ext cx="685800" cy="8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4" descr="New Masspro Logo black"/>
          <p:cNvPicPr>
            <a:picLocks noChangeAspect="1" noChangeArrowheads="1"/>
          </p:cNvPicPr>
          <p:nvPr/>
        </p:nvPicPr>
        <p:blipFill>
          <a:blip r:embed="rId9" r:link="rId10" cstate="print"/>
          <a:srcRect/>
          <a:stretch>
            <a:fillRect/>
          </a:stretch>
        </p:blipFill>
        <p:spPr bwMode="auto">
          <a:xfrm>
            <a:off x="6934200" y="457200"/>
            <a:ext cx="14938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       </a:t>
            </a:r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056" name="Rectangle 9"/>
          <p:cNvSpPr>
            <a:spLocks noChangeArrowheads="1"/>
          </p:cNvSpPr>
          <p:nvPr/>
        </p:nvSpPr>
        <p:spPr bwMode="auto">
          <a:xfrm>
            <a:off x="4114800" y="971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             </a:t>
            </a:r>
            <a:r>
              <a:rPr lang="en-US" sz="1400" b="1" smtClean="0">
                <a:solidFill>
                  <a:srgbClr val="003366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 </a:t>
            </a:r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114800" y="1390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3366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              </a:t>
            </a:r>
            <a:r>
              <a:rPr lang="en-US" sz="110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 </a:t>
            </a:r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058" name="Rectangle 11"/>
          <p:cNvSpPr>
            <a:spLocks noChangeArrowheads="1"/>
          </p:cNvSpPr>
          <p:nvPr/>
        </p:nvSpPr>
        <p:spPr bwMode="auto">
          <a:xfrm>
            <a:off x="4114800" y="1905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                           </a:t>
            </a:r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059" name="Rectangle 12"/>
          <p:cNvSpPr>
            <a:spLocks noChangeArrowheads="1"/>
          </p:cNvSpPr>
          <p:nvPr/>
        </p:nvSpPr>
        <p:spPr bwMode="auto">
          <a:xfrm>
            <a:off x="4114800" y="2095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         </a:t>
            </a:r>
            <a:r>
              <a:rPr lang="en-US" sz="1400" b="1" smtClean="0">
                <a:solidFill>
                  <a:srgbClr val="003366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    </a:t>
            </a:r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§"/>
            </a:pPr>
            <a:r>
              <a:rPr lang="en-US" dirty="0" smtClean="0"/>
              <a:t>Keep up the good work</a:t>
            </a:r>
          </a:p>
          <a:p>
            <a:pPr lvl="1">
              <a:buFont typeface="Wingdings" charset="2"/>
              <a:buChar char="§"/>
            </a:pPr>
            <a:r>
              <a:rPr lang="en-US" i="1" dirty="0" smtClean="0"/>
              <a:t>Focus on sustainability and ongoing improvements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Keep in touch</a:t>
            </a:r>
          </a:p>
          <a:p>
            <a:pPr lvl="1">
              <a:buFont typeface="Wingdings" charset="2"/>
              <a:buChar char="§"/>
            </a:pPr>
            <a:r>
              <a:rPr lang="en-US" dirty="0" err="1" smtClean="0"/>
              <a:t>Listserve</a:t>
            </a:r>
            <a:r>
              <a:rPr lang="en-US" dirty="0" smtClean="0"/>
              <a:t> will remain active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We will still answer the phone when you call</a:t>
            </a:r>
            <a:endParaRPr lang="en-US" dirty="0"/>
          </a:p>
          <a:p>
            <a:pPr lvl="1">
              <a:buFont typeface="Wingdings" charset="2"/>
              <a:buChar char="§"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Don’t Forget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610600" cy="4114800"/>
          </a:xfrm>
        </p:spPr>
        <p:txBody>
          <a:bodyPr/>
          <a:lstStyle/>
          <a:p>
            <a:pPr>
              <a:buFont typeface="Wingdings" charset="2"/>
              <a:buChar char="§"/>
            </a:pPr>
            <a:r>
              <a:rPr lang="en-US" dirty="0" smtClean="0"/>
              <a:t>Final data workbooks due July 7</a:t>
            </a:r>
          </a:p>
          <a:p>
            <a:pPr lvl="1">
              <a:buFont typeface="Wingdings" charset="2"/>
              <a:buChar char="§"/>
            </a:pPr>
            <a:r>
              <a:rPr lang="en-US" sz="2400" dirty="0" smtClean="0"/>
              <a:t>Let us know ASAP if you cannot meet this deadline 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Please turn in Feedback </a:t>
            </a:r>
            <a:r>
              <a:rPr lang="en-US" dirty="0"/>
              <a:t>F</a:t>
            </a:r>
            <a:r>
              <a:rPr lang="en-US" dirty="0" smtClean="0"/>
              <a:t>orms &amp; Badges to Emily at the Registration Desk 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Please </a:t>
            </a:r>
            <a:r>
              <a:rPr lang="en-US" dirty="0"/>
              <a:t>turn in one Stipend Form per Facility</a:t>
            </a:r>
          </a:p>
          <a:p>
            <a:pPr>
              <a:buFont typeface="Wingdings" charset="2"/>
              <a:buChar char="§"/>
            </a:pPr>
            <a:r>
              <a:rPr lang="en-US" dirty="0"/>
              <a:t>Be sure to get your Take-Home Toolkit Gift Bag </a:t>
            </a: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2375516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772400" cy="40195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Communications Plan – What &amp; Where: </a:t>
            </a:r>
          </a:p>
          <a:p>
            <a:pPr marL="857250" lvl="1" indent="-457200">
              <a:buFont typeface="Wingdings" panose="05000000000000000000" pitchFamily="2" charset="2"/>
              <a:buChar char="§"/>
            </a:pPr>
            <a:r>
              <a:rPr lang="en-US" sz="2000" dirty="0" smtClean="0"/>
              <a:t>Newsletters (Collaborative and Beyond)</a:t>
            </a:r>
          </a:p>
          <a:p>
            <a:pPr marL="857250" lvl="1" indent="-457200">
              <a:buFont typeface="Wingdings" panose="05000000000000000000" pitchFamily="2" charset="2"/>
              <a:buChar char="§"/>
            </a:pPr>
            <a:r>
              <a:rPr lang="en-US" sz="2000" dirty="0" smtClean="0"/>
              <a:t>Brochure</a:t>
            </a:r>
          </a:p>
          <a:p>
            <a:pPr marL="857250" lvl="1" indent="-457200">
              <a:buFont typeface="Wingdings" panose="05000000000000000000" pitchFamily="2" charset="2"/>
              <a:buChar char="§"/>
            </a:pPr>
            <a:r>
              <a:rPr lang="en-US" sz="2000" dirty="0"/>
              <a:t>Senior Centers, Elder Services, ASAPs</a:t>
            </a:r>
          </a:p>
          <a:p>
            <a:pPr marL="857250" lvl="1" indent="-457200">
              <a:buFont typeface="Wingdings" panose="05000000000000000000" pitchFamily="2" charset="2"/>
              <a:buChar char="§"/>
            </a:pPr>
            <a:r>
              <a:rPr lang="en-US" sz="2000" dirty="0" smtClean="0"/>
              <a:t>Local </a:t>
            </a:r>
            <a:r>
              <a:rPr lang="en-US" sz="2000" dirty="0" smtClean="0"/>
              <a:t>Newspapers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July </a:t>
            </a:r>
            <a:r>
              <a:rPr lang="en-US" sz="2400" dirty="0" smtClean="0"/>
              <a:t>Webinar Calls</a:t>
            </a:r>
          </a:p>
          <a:p>
            <a:pPr marL="857250" lvl="1" indent="-457200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Emergency Department ~ 07.10.14</a:t>
            </a:r>
          </a:p>
          <a:p>
            <a:pPr marL="857250" lvl="1" indent="-457200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Practical Strategies </a:t>
            </a:r>
            <a:r>
              <a:rPr lang="en-US" sz="2000" dirty="0" smtClean="0">
                <a:solidFill>
                  <a:srgbClr val="000000"/>
                </a:solidFill>
              </a:rPr>
              <a:t>for </a:t>
            </a:r>
            <a:r>
              <a:rPr lang="en-US" sz="2000" smtClean="0">
                <a:solidFill>
                  <a:srgbClr val="000000"/>
                </a:solidFill>
              </a:rPr>
              <a:t>LTC facilities</a:t>
            </a:r>
            <a:endParaRPr lang="en-US" sz="2000" dirty="0" smtClean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000000"/>
                </a:solidFill>
              </a:rPr>
              <a:t>Planning for next year – cross-continuum Collaborative</a:t>
            </a:r>
          </a:p>
        </p:txBody>
      </p:sp>
    </p:spTree>
    <p:extLst>
      <p:ext uri="{BB962C8B-B14F-4D97-AF65-F5344CB8AC3E}">
        <p14:creationId xmlns:p14="http://schemas.microsoft.com/office/powerpoint/2010/main" val="2109094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charset="0"/>
              </a:rPr>
              <a:t>Instructions for CME /CEU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077200" cy="4191000"/>
          </a:xfrm>
        </p:spPr>
        <p:txBody>
          <a:bodyPr/>
          <a:lstStyle/>
          <a:p>
            <a:pPr marL="0" indent="0">
              <a:buFont typeface="Monotype Sorts" charset="0"/>
              <a:buNone/>
            </a:pPr>
            <a:r>
              <a:rPr lang="en-US" sz="2400" dirty="0">
                <a:latin typeface="Times New Roman" charset="0"/>
              </a:rPr>
              <a:t>To receive your Continuing Education Credits Certificate:</a:t>
            </a:r>
          </a:p>
          <a:p>
            <a:pPr marL="0" indent="0">
              <a:buFont typeface="Monotype Sorts" charset="0"/>
              <a:buNone/>
            </a:pPr>
            <a:endParaRPr lang="en-US" sz="2400" b="1" u="sng" dirty="0">
              <a:latin typeface="Times New Roman" charset="0"/>
            </a:endParaRPr>
          </a:p>
          <a:p>
            <a:pPr marL="0" indent="0">
              <a:buFont typeface="Monotype Sorts" charset="0"/>
              <a:buNone/>
            </a:pPr>
            <a:r>
              <a:rPr lang="en-US" sz="2400" b="1" u="sng" dirty="0">
                <a:latin typeface="Times New Roman" charset="0"/>
              </a:rPr>
              <a:t>Nurses</a:t>
            </a:r>
            <a:r>
              <a:rPr lang="en-US" sz="2400" dirty="0">
                <a:latin typeface="Times New Roman" charset="0"/>
              </a:rPr>
              <a:t> – complete online quiz. Your certificate will be emailed. </a:t>
            </a:r>
            <a:r>
              <a:rPr lang="en-US" sz="2400" dirty="0">
                <a:latin typeface="Times New Roman" charset="0"/>
                <a:hlinkClick r:id="rId3"/>
              </a:rPr>
              <a:t>https://www.surveymonkey.com/s/June17finalworkshop</a:t>
            </a:r>
            <a:endParaRPr lang="en-US" sz="2400" dirty="0">
              <a:latin typeface="Times New Roman" charset="0"/>
            </a:endParaRPr>
          </a:p>
          <a:p>
            <a:pPr marL="0" indent="0">
              <a:buFont typeface="Monotype Sorts" charset="0"/>
              <a:buNone/>
            </a:pPr>
            <a:endParaRPr lang="en-US" sz="2400" b="1" u="sng" dirty="0">
              <a:latin typeface="Times New Roman" charset="0"/>
            </a:endParaRPr>
          </a:p>
          <a:p>
            <a:pPr marL="0" indent="0">
              <a:buFont typeface="Monotype Sorts" charset="0"/>
              <a:buNone/>
            </a:pPr>
            <a:r>
              <a:rPr lang="en-US" sz="2400" b="1" u="sng" dirty="0">
                <a:latin typeface="Times New Roman" charset="0"/>
              </a:rPr>
              <a:t>Physicians, Nursing Home Administrators, </a:t>
            </a:r>
            <a:r>
              <a:rPr lang="en-US" sz="2400" b="1" u="sng" dirty="0" smtClean="0">
                <a:latin typeface="Times New Roman" charset="0"/>
              </a:rPr>
              <a:t>Pharmacists </a:t>
            </a:r>
            <a:r>
              <a:rPr lang="en-US" sz="2400" dirty="0">
                <a:latin typeface="Times New Roman" charset="0"/>
              </a:rPr>
              <a:t>– </a:t>
            </a:r>
            <a:r>
              <a:rPr lang="en-US" sz="2400" dirty="0" smtClean="0">
                <a:latin typeface="Times New Roman" charset="0"/>
              </a:rPr>
              <a:t>Complete </a:t>
            </a:r>
            <a:r>
              <a:rPr lang="en-US" sz="2400" dirty="0">
                <a:latin typeface="Times New Roman" charset="0"/>
              </a:rPr>
              <a:t>blue evaluation form and return to Emily at the </a:t>
            </a:r>
            <a:r>
              <a:rPr lang="en-US" sz="2400" dirty="0" smtClean="0">
                <a:latin typeface="Times New Roman" charset="0"/>
              </a:rPr>
              <a:t>Registration </a:t>
            </a:r>
            <a:r>
              <a:rPr lang="en-US" sz="2400" dirty="0">
                <a:latin typeface="Times New Roman" charset="0"/>
              </a:rPr>
              <a:t>table before you leave. Your certificate will be emailed. </a:t>
            </a:r>
          </a:p>
        </p:txBody>
      </p:sp>
    </p:spTree>
    <p:extLst>
      <p:ext uri="{BB962C8B-B14F-4D97-AF65-F5344CB8AC3E}">
        <p14:creationId xmlns:p14="http://schemas.microsoft.com/office/powerpoint/2010/main" val="3746341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2" cstate="print"/>
          <a:srcRect l="15500" t="38222" r="47000" b="14667"/>
          <a:stretch>
            <a:fillRect/>
          </a:stretch>
        </p:blipFill>
        <p:spPr bwMode="auto">
          <a:xfrm>
            <a:off x="953219" y="1066800"/>
            <a:ext cx="7276381" cy="514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 Presentation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697</TotalTime>
  <Words>181</Words>
  <Application>Microsoft Office PowerPoint</Application>
  <PresentationFormat>On-screen Show (4:3)</PresentationFormat>
  <Paragraphs>40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Office Theme</vt:lpstr>
      <vt:lpstr>Blank Presentation</vt:lpstr>
      <vt:lpstr>PowerPoint Presentation</vt:lpstr>
      <vt:lpstr>Moving forward</vt:lpstr>
      <vt:lpstr>Don’t Forget</vt:lpstr>
      <vt:lpstr>Next Steps</vt:lpstr>
      <vt:lpstr>Instructions for CME /CEU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Paula Griswold</cp:lastModifiedBy>
  <cp:revision>32</cp:revision>
  <dcterms:created xsi:type="dcterms:W3CDTF">2012-04-26T22:38:25Z</dcterms:created>
  <dcterms:modified xsi:type="dcterms:W3CDTF">2014-06-13T20:34:56Z</dcterms:modified>
</cp:coreProperties>
</file>